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10058400" cx="7772400"/>
  <p:notesSz cx="6858000" cy="9144000"/>
  <p:embeddedFontLst>
    <p:embeddedFont>
      <p:font typeface="Halant"/>
      <p:regular r:id="rId9"/>
      <p:bold r:id="rId10"/>
    </p:embeddedFont>
    <p:embeddedFont>
      <p:font typeface="Inter"/>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204E716-FFF3-4AC0-A169-548DE06931AF}">
  <a:tblStyle styleId="{C204E716-FFF3-4AC0-A169-548DE06931AF}"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font" Target="fonts/Halant-bold.fntdata"/><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Halant-regular.fntdata"/><Relationship Id="rId14"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1572975c5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1572975c5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51572975c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51572975c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the Context? - </a:t>
            </a:r>
            <a:r>
              <a:rPr lang="en" sz="2400">
                <a:solidFill>
                  <a:schemeClr val="dk1"/>
                </a:solidFill>
                <a:latin typeface="Halant"/>
                <a:ea typeface="Halant"/>
                <a:cs typeface="Halant"/>
                <a:sym typeface="Halant"/>
              </a:rPr>
              <a:t>Wartime Governance</a:t>
            </a:r>
            <a:endParaRPr sz="1900">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29988" y="1737238"/>
          <a:ext cx="3000000" cy="3000000"/>
        </p:xfrm>
        <a:graphic>
          <a:graphicData uri="http://schemas.openxmlformats.org/drawingml/2006/table">
            <a:tbl>
              <a:tblPr>
                <a:noFill/>
                <a:tableStyleId>{C204E716-FFF3-4AC0-A169-548DE06931AF}</a:tableStyleId>
              </a:tblPr>
              <a:tblGrid>
                <a:gridCol w="5203775"/>
                <a:gridCol w="1908625"/>
              </a:tblGrid>
              <a:tr h="63813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Continental Congress brought together representatives from the 13 American colonies with the goal of coordinating resistance against the British. These delegates came from a range of backgrounds—lawyers, merchants, planters—and, while their views sometimes differed, they united around the idea of defending colonial rights. </a:t>
                      </a:r>
                      <a:r>
                        <a:rPr b="1" lang="en" sz="1100">
                          <a:solidFill>
                            <a:schemeClr val="dk1"/>
                          </a:solidFill>
                          <a:latin typeface="Inter"/>
                          <a:ea typeface="Inter"/>
                          <a:cs typeface="Inter"/>
                          <a:sym typeface="Inter"/>
                        </a:rPr>
                        <a:t>(A)</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After declaring independence in July 1776, the Congress’s primary mission was to act as the government for the newly formed states, overseeing diplomacy, military efforts, and internal communication.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Their larger goal was to establish a new political identity separate from Britain while keeping the colonies united enough to win the war.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Immediately, the Congress faced a long list of urgent tasks. They had to organize and supply a Continental army. Congress also needed to establish alliances abroad. At home, they had to encourage unity among states with very different interests and manage the logistics of running a war without a fully established government structure. </a:t>
                      </a: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These responsibilities were overwhelming, and there were no clear models for how to proceed in creating a new national system from scratch.</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One of the most serious challenges was managing the war effort without reliable funding. Congress could request money from the states but had no authority to tax citizens directly, making it extremely difficult to pay soldiers or provide them with the food, weapons, and uniforms they needed. General Washington’s army often suffered from a lack of provisions, and soldiers’ hardships reflected the broader struggles of trying to fight a war without strong central support. </a:t>
                      </a:r>
                      <a:r>
                        <a:rPr b="1" lang="en" sz="1100">
                          <a:solidFill>
                            <a:schemeClr val="dk1"/>
                          </a:solidFill>
                          <a:latin typeface="Inter"/>
                          <a:ea typeface="Inter"/>
                          <a:cs typeface="Inter"/>
                          <a:sym typeface="Inter"/>
                        </a:rPr>
                        <a:t>(D)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As the war continued, it became clear that the loose alliance among the states made governing even more difficult. Delegates rotated in and out frequently, creating instability in leadership and decision-making. Without a strong national government, Congress had limited power to enforce cooperation or to act swiftly during military or political crises. These problems revealed the weaknesses of a purely confederated system, setting the stage for debates after the war about how much authority the national government should have under a new framework.</a:t>
                      </a:r>
                      <a:endParaRPr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What was the goal of the Continental Congress?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was the Congress’s main job after declaring independence?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tasks did the Congress need to handle?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was it hard for Congress to support the army?</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Why was the loose alliance created problematic?</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59" name="Google Shape;59;p13"/>
          <p:cNvSpPr txBox="1"/>
          <p:nvPr/>
        </p:nvSpPr>
        <p:spPr>
          <a:xfrm>
            <a:off x="1878100" y="916261"/>
            <a:ext cx="5439000" cy="8502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 </a:t>
            </a:r>
            <a:endParaRPr sz="1100">
              <a:latin typeface="Inter"/>
              <a:ea typeface="Inter"/>
              <a:cs typeface="Inter"/>
              <a:sym typeface="Inter"/>
            </a:endParaRPr>
          </a:p>
        </p:txBody>
      </p:sp>
      <p:pic>
        <p:nvPicPr>
          <p:cNvPr id="60" name="Google Shape;60;p13" title="Context@2x transparent.png"/>
          <p:cNvPicPr preferRelativeResize="0"/>
          <p:nvPr/>
        </p:nvPicPr>
        <p:blipFill rotWithShape="1">
          <a:blip r:embed="rId4">
            <a:alphaModFix/>
          </a:blip>
          <a:srcRect b="0" l="0" r="0" t="0"/>
          <a:stretch/>
        </p:blipFill>
        <p:spPr>
          <a:xfrm>
            <a:off x="812725" y="916261"/>
            <a:ext cx="850200" cy="850200"/>
          </a:xfrm>
          <a:prstGeom prst="rect">
            <a:avLst/>
          </a:prstGeom>
          <a:noFill/>
          <a:ln>
            <a:noFill/>
          </a:ln>
        </p:spPr>
      </p:pic>
      <p:sp>
        <p:nvSpPr>
          <p:cNvPr id="61" name="Google Shape;61;p13"/>
          <p:cNvSpPr txBox="1"/>
          <p:nvPr/>
        </p:nvSpPr>
        <p:spPr>
          <a:xfrm>
            <a:off x="453750" y="8279113"/>
            <a:ext cx="6864900" cy="10692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From Fragmented Government to Unified Nation Prediction: </a:t>
            </a:r>
            <a:endParaRPr sz="1200">
              <a:solidFill>
                <a:schemeClr val="dk1"/>
              </a:solidFill>
              <a:latin typeface="Inter"/>
              <a:ea typeface="Inter"/>
              <a:cs typeface="Inter"/>
              <a:sym typeface="Inter"/>
            </a:endParaRPr>
          </a:p>
        </p:txBody>
      </p:sp>
      <p:sp>
        <p:nvSpPr>
          <p:cNvPr id="62" name="Google Shape;62;p13"/>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sp>
        <p:nvSpPr>
          <p:cNvPr id="67" name="Google Shape;67;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the Context? - Wartime Governance </a:t>
            </a:r>
            <a:r>
              <a:rPr lang="en" sz="2400">
                <a:solidFill>
                  <a:schemeClr val="dk1"/>
                </a:solidFill>
                <a:latin typeface="Halant"/>
                <a:ea typeface="Halant"/>
                <a:cs typeface="Halant"/>
                <a:sym typeface="Halant"/>
              </a:rPr>
              <a:t>(Exemplar)</a:t>
            </a:r>
            <a:endParaRPr sz="1900">
              <a:latin typeface="Halant"/>
              <a:ea typeface="Halant"/>
              <a:cs typeface="Halant"/>
              <a:sym typeface="Halant"/>
            </a:endParaRPr>
          </a:p>
        </p:txBody>
      </p:sp>
      <p:pic>
        <p:nvPicPr>
          <p:cNvPr id="68" name="Google Shape;6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1" name="Google Shape;71;p14"/>
          <p:cNvGraphicFramePr/>
          <p:nvPr/>
        </p:nvGraphicFramePr>
        <p:xfrm>
          <a:off x="329988" y="1737238"/>
          <a:ext cx="3000000" cy="3000000"/>
        </p:xfrm>
        <a:graphic>
          <a:graphicData uri="http://schemas.openxmlformats.org/drawingml/2006/table">
            <a:tbl>
              <a:tblPr>
                <a:noFill/>
                <a:tableStyleId>{C204E716-FFF3-4AC0-A169-548DE06931AF}</a:tableStyleId>
              </a:tblPr>
              <a:tblGrid>
                <a:gridCol w="5203775"/>
                <a:gridCol w="1908625"/>
              </a:tblGrid>
              <a:tr h="63813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Continental Congress brought together representatives from the 13 American colonies with the goal of coordinating resistance against the British. These delegates came from a range of backgrounds—lawyers, merchants, planters—and, while their views sometimes differed, they united around the idea of defending colonial rights. </a:t>
                      </a:r>
                      <a:r>
                        <a:rPr b="1" lang="en" sz="1100">
                          <a:solidFill>
                            <a:schemeClr val="dk1"/>
                          </a:solidFill>
                          <a:latin typeface="Inter"/>
                          <a:ea typeface="Inter"/>
                          <a:cs typeface="Inter"/>
                          <a:sym typeface="Inter"/>
                        </a:rPr>
                        <a:t>(A)</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After declaring independence in July 1776, the Congress’s primary mission was to act as the government for the newly formed states, overseeing diplomacy, military efforts, and internal communication.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Their larger goal was to establish a new political identity separate from Britain while keeping the colonies united enough to win the war.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Immediately, the Congress faced a long list of urgent tasks. They had to organize and supply a Continental army. Congress also needed to establish alliances abroad. At home, they had to encourage unity among states with very different interests and manage the logistics of running a war without a fully established government structure. </a:t>
                      </a: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These responsibilities were overwhelming, and there were no clear models for how to proceed in creating a new national system from scratch.</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One of the most serious challenges was managing the war effort without reliable funding. Congress could request money from the states but had no authority to tax citizens directly, making it extremely difficult to pay soldiers or provide them with the food, weapons, and uniforms they needed. General Washington’s army often suffered from a lack of provisions, and soldiers’ hardships reflected the broader struggles of trying to fight a war without strong central support. </a:t>
                      </a:r>
                      <a:r>
                        <a:rPr b="1" lang="en" sz="1100">
                          <a:solidFill>
                            <a:schemeClr val="dk1"/>
                          </a:solidFill>
                          <a:latin typeface="Inter"/>
                          <a:ea typeface="Inter"/>
                          <a:cs typeface="Inter"/>
                          <a:sym typeface="Inter"/>
                        </a:rPr>
                        <a:t>(D)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As the war continued, it became clear that the loose alliance among the states made governing even more difficult. Delegates rotated in and out frequently, creating instability in leadership and decision-making. Without a strong national government, Congress had limited power to enforce cooperation or to act swiftly during military or political crises. These problems revealed the weaknesses of a purely confederated system, setting the stage for debates after the war about how much authority the national government should have under a new framework.</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What was the goal of the Continental Congress?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Coordinating resistance and </a:t>
                      </a:r>
                      <a:r>
                        <a:rPr b="1" lang="en" sz="1100">
                          <a:solidFill>
                            <a:schemeClr val="accent1"/>
                          </a:solidFill>
                          <a:latin typeface="Inter"/>
                          <a:ea typeface="Inter"/>
                          <a:cs typeface="Inter"/>
                          <a:sym typeface="Inter"/>
                        </a:rPr>
                        <a:t>defending</a:t>
                      </a:r>
                      <a:r>
                        <a:rPr b="1" lang="en" sz="1100">
                          <a:solidFill>
                            <a:schemeClr val="accent1"/>
                          </a:solidFill>
                          <a:latin typeface="Inter"/>
                          <a:ea typeface="Inter"/>
                          <a:cs typeface="Inter"/>
                          <a:sym typeface="Inter"/>
                        </a:rPr>
                        <a:t> colonial rights</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was the Congress’s main job after declaring independence?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Act as the government for the newly formed states</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tasks did the Congress need to handle?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Organize and supply the army; form alliances; encourage unity at home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was it hard for Congress to support the army?</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They couldn’t tax so they had difficulty raising money to pay and supply the soldiers</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Why was the loose alliance created problematic?</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Leadership was unstable and it was difficult to enforce cooperation or act quickly</a:t>
                      </a:r>
                      <a:endParaRPr b="1"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72" name="Google Shape;72;p14"/>
          <p:cNvSpPr txBox="1"/>
          <p:nvPr/>
        </p:nvSpPr>
        <p:spPr>
          <a:xfrm>
            <a:off x="1878100" y="916261"/>
            <a:ext cx="5439000" cy="8502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 </a:t>
            </a:r>
            <a:endParaRPr sz="1100">
              <a:latin typeface="Inter"/>
              <a:ea typeface="Inter"/>
              <a:cs typeface="Inter"/>
              <a:sym typeface="Inter"/>
            </a:endParaRPr>
          </a:p>
        </p:txBody>
      </p:sp>
      <p:pic>
        <p:nvPicPr>
          <p:cNvPr id="73" name="Google Shape;73;p14" title="Context@2x transparent.png"/>
          <p:cNvPicPr preferRelativeResize="0"/>
          <p:nvPr/>
        </p:nvPicPr>
        <p:blipFill rotWithShape="1">
          <a:blip r:embed="rId4">
            <a:alphaModFix/>
          </a:blip>
          <a:srcRect b="0" l="0" r="0" t="0"/>
          <a:stretch/>
        </p:blipFill>
        <p:spPr>
          <a:xfrm>
            <a:off x="812725" y="916261"/>
            <a:ext cx="850200" cy="850200"/>
          </a:xfrm>
          <a:prstGeom prst="rect">
            <a:avLst/>
          </a:prstGeom>
          <a:noFill/>
          <a:ln>
            <a:noFill/>
          </a:ln>
        </p:spPr>
      </p:pic>
      <p:sp>
        <p:nvSpPr>
          <p:cNvPr id="74" name="Google Shape;74;p14"/>
          <p:cNvSpPr txBox="1"/>
          <p:nvPr/>
        </p:nvSpPr>
        <p:spPr>
          <a:xfrm>
            <a:off x="453750" y="8498225"/>
            <a:ext cx="6864900" cy="8502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From Fragmented Government to Unified Nation Prediction: </a:t>
            </a:r>
            <a:r>
              <a:rPr lang="en" sz="1200">
                <a:solidFill>
                  <a:schemeClr val="accent1"/>
                </a:solidFill>
                <a:latin typeface="Inter"/>
                <a:ea typeface="Inter"/>
                <a:cs typeface="Inter"/>
                <a:sym typeface="Inter"/>
              </a:rPr>
              <a:t>If the Continental Congress could not raise </a:t>
            </a:r>
            <a:r>
              <a:rPr b="1" lang="en" sz="1200">
                <a:solidFill>
                  <a:schemeClr val="accent1"/>
                </a:solidFill>
                <a:latin typeface="Inter"/>
                <a:ea typeface="Inter"/>
                <a:cs typeface="Inter"/>
                <a:sym typeface="Inter"/>
              </a:rPr>
              <a:t>taxes</a:t>
            </a:r>
            <a:r>
              <a:rPr lang="en" sz="1200">
                <a:solidFill>
                  <a:schemeClr val="accent1"/>
                </a:solidFill>
                <a:latin typeface="Inter"/>
                <a:ea typeface="Inter"/>
                <a:cs typeface="Inter"/>
                <a:sym typeface="Inter"/>
              </a:rPr>
              <a:t>, it might struggle to secure enough </a:t>
            </a:r>
            <a:r>
              <a:rPr b="1" lang="en" sz="1200">
                <a:solidFill>
                  <a:schemeClr val="accent1"/>
                </a:solidFill>
                <a:latin typeface="Inter"/>
                <a:ea typeface="Inter"/>
                <a:cs typeface="Inter"/>
                <a:sym typeface="Inter"/>
              </a:rPr>
              <a:t>supplies</a:t>
            </a:r>
            <a:r>
              <a:rPr lang="en" sz="1200">
                <a:solidFill>
                  <a:schemeClr val="accent1"/>
                </a:solidFill>
                <a:latin typeface="Inter"/>
                <a:ea typeface="Inter"/>
                <a:cs typeface="Inter"/>
                <a:sym typeface="Inter"/>
              </a:rPr>
              <a:t>, driving the new nation deeper into </a:t>
            </a:r>
            <a:r>
              <a:rPr b="1" lang="en" sz="1200">
                <a:solidFill>
                  <a:schemeClr val="accent1"/>
                </a:solidFill>
                <a:latin typeface="Inter"/>
                <a:ea typeface="Inter"/>
                <a:cs typeface="Inter"/>
                <a:sym typeface="Inter"/>
              </a:rPr>
              <a:t>debt</a:t>
            </a:r>
            <a:r>
              <a:rPr lang="en" sz="1200">
                <a:solidFill>
                  <a:schemeClr val="accent1"/>
                </a:solidFill>
                <a:latin typeface="Inter"/>
                <a:ea typeface="Inter"/>
                <a:cs typeface="Inter"/>
                <a:sym typeface="Inter"/>
              </a:rPr>
              <a:t>. Those shortages would likely reveal the need for stronger </a:t>
            </a:r>
            <a:r>
              <a:rPr b="1" lang="en" sz="1200">
                <a:solidFill>
                  <a:schemeClr val="accent1"/>
                </a:solidFill>
                <a:latin typeface="Inter"/>
                <a:ea typeface="Inter"/>
                <a:cs typeface="Inter"/>
                <a:sym typeface="Inter"/>
              </a:rPr>
              <a:t>coordination</a:t>
            </a:r>
            <a:r>
              <a:rPr lang="en" sz="1200">
                <a:solidFill>
                  <a:schemeClr val="accent1"/>
                </a:solidFill>
                <a:latin typeface="Inter"/>
                <a:ea typeface="Inter"/>
                <a:cs typeface="Inter"/>
                <a:sym typeface="Inter"/>
              </a:rPr>
              <a:t> under a more effective </a:t>
            </a:r>
            <a:r>
              <a:rPr b="1" lang="en" sz="1200">
                <a:solidFill>
                  <a:schemeClr val="accent1"/>
                </a:solidFill>
                <a:latin typeface="Inter"/>
                <a:ea typeface="Inter"/>
                <a:cs typeface="Inter"/>
                <a:sym typeface="Inter"/>
              </a:rPr>
              <a:t>central government</a:t>
            </a:r>
            <a:r>
              <a:rPr lang="en" sz="1200">
                <a:solidFill>
                  <a:schemeClr val="accent1"/>
                </a:solidFill>
                <a:latin typeface="Inter"/>
                <a:ea typeface="Inter"/>
                <a:cs typeface="Inter"/>
                <a:sym typeface="Inter"/>
              </a:rPr>
              <a:t> after the war.</a:t>
            </a:r>
            <a:endParaRPr sz="1200">
              <a:solidFill>
                <a:schemeClr val="dk1"/>
              </a:solidFill>
              <a:latin typeface="Inter"/>
              <a:ea typeface="Inter"/>
              <a:cs typeface="Inter"/>
              <a:sym typeface="Inter"/>
            </a:endParaRPr>
          </a:p>
        </p:txBody>
      </p:sp>
      <p:sp>
        <p:nvSpPr>
          <p:cNvPr id="75" name="Google Shape;75;p14"/>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